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application/octet-stream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387" r:id="rId3"/>
    <p:sldId id="256" r:id="rId4"/>
    <p:sldId id="295" r:id="rId5"/>
    <p:sldId id="283" r:id="rId6"/>
    <p:sldId id="388" r:id="rId7"/>
    <p:sldId id="395" r:id="rId8"/>
    <p:sldId id="358" r:id="rId9"/>
    <p:sldId id="372" r:id="rId10"/>
    <p:sldId id="371" r:id="rId11"/>
    <p:sldId id="391" r:id="rId12"/>
    <p:sldId id="366" r:id="rId13"/>
    <p:sldId id="389" r:id="rId14"/>
    <p:sldId id="390" r:id="rId15"/>
    <p:sldId id="368" r:id="rId16"/>
    <p:sldId id="376" r:id="rId17"/>
    <p:sldId id="377" r:id="rId18"/>
    <p:sldId id="379" r:id="rId19"/>
    <p:sldId id="380" r:id="rId20"/>
    <p:sldId id="393" r:id="rId21"/>
    <p:sldId id="396" r:id="rId22"/>
    <p:sldId id="300" r:id="rId23"/>
    <p:sldId id="334" r:id="rId24"/>
    <p:sldId id="384" r:id="rId25"/>
    <p:sldId id="346" r:id="rId26"/>
    <p:sldId id="382" r:id="rId27"/>
    <p:sldId id="383" r:id="rId28"/>
    <p:sldId id="397" r:id="rId29"/>
    <p:sldId id="398" r:id="rId30"/>
    <p:sldId id="399" r:id="rId31"/>
    <p:sldId id="386" r:id="rId32"/>
    <p:sldId id="394" r:id="rId33"/>
    <p:sldId id="400" r:id="rId34"/>
    <p:sldId id="362" r:id="rId35"/>
    <p:sldId id="287" r:id="rId36"/>
    <p:sldId id="402" r:id="rId37"/>
  </p:sldIdLst>
  <p:sldSz cx="24384000" cy="13716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608030-51EC-484B-869E-0156D43E0218}">
          <p14:sldIdLst>
            <p14:sldId id="258"/>
            <p14:sldId id="387"/>
            <p14:sldId id="256"/>
            <p14:sldId id="295"/>
            <p14:sldId id="283"/>
            <p14:sldId id="388"/>
            <p14:sldId id="395"/>
            <p14:sldId id="358"/>
            <p14:sldId id="372"/>
            <p14:sldId id="371"/>
            <p14:sldId id="391"/>
            <p14:sldId id="366"/>
            <p14:sldId id="389"/>
            <p14:sldId id="390"/>
          </p14:sldIdLst>
        </p14:section>
        <p14:section name="Untitled Section" id="{A8A509D7-F4C8-4D19-BF61-BDC2D781B497}">
          <p14:sldIdLst>
            <p14:sldId id="368"/>
            <p14:sldId id="376"/>
            <p14:sldId id="377"/>
            <p14:sldId id="379"/>
            <p14:sldId id="380"/>
            <p14:sldId id="393"/>
            <p14:sldId id="396"/>
            <p14:sldId id="300"/>
            <p14:sldId id="334"/>
            <p14:sldId id="384"/>
            <p14:sldId id="346"/>
            <p14:sldId id="382"/>
            <p14:sldId id="383"/>
            <p14:sldId id="397"/>
            <p14:sldId id="398"/>
            <p14:sldId id="399"/>
            <p14:sldId id="386"/>
            <p14:sldId id="394"/>
            <p14:sldId id="400"/>
            <p14:sldId id="362"/>
            <p14:sldId id="287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519" autoAdjust="0"/>
    <p:restoredTop sz="94660"/>
  </p:normalViewPr>
  <p:slideViewPr>
    <p:cSldViewPr>
      <p:cViewPr varScale="1">
        <p:scale>
          <a:sx n="35" d="100"/>
          <a:sy n="35" d="100"/>
        </p:scale>
        <p:origin x="39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6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B169F-4C36-4604-BE90-4B542EB4F3E1}" type="datetimeFigureOut">
              <a:rPr lang="sv-SE" smtClean="0"/>
              <a:t>2019-06-17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5414F-BF74-4E3B-B343-EF2645094C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601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Good</a:t>
            </a:r>
            <a:r>
              <a:rPr lang="sv-SE" dirty="0"/>
              <a:t> – it </a:t>
            </a:r>
            <a:r>
              <a:rPr lang="sv-SE" dirty="0" err="1"/>
              <a:t>almost</a:t>
            </a:r>
            <a:r>
              <a:rPr lang="sv-SE" dirty="0"/>
              <a:t> look it is </a:t>
            </a:r>
            <a:r>
              <a:rPr lang="sv-SE" dirty="0" err="1"/>
              <a:t>floating</a:t>
            </a:r>
            <a:r>
              <a:rPr lang="sv-SE" dirty="0"/>
              <a:t> in </a:t>
            </a:r>
            <a:r>
              <a:rPr lang="sv-SE" dirty="0" err="1"/>
              <a:t>thin</a:t>
            </a:r>
            <a:r>
              <a:rPr lang="sv-SE" dirty="0"/>
              <a:t> 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5414F-BF74-4E3B-B343-EF2645094C0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5648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Important</a:t>
            </a:r>
            <a:r>
              <a:rPr lang="sv-SE" dirty="0"/>
              <a:t> </a:t>
            </a:r>
            <a:r>
              <a:rPr lang="sv-SE" dirty="0" err="1"/>
              <a:t>messages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hard to read </a:t>
            </a:r>
            <a:r>
              <a:rPr lang="sv-SE" dirty="0" err="1"/>
              <a:t>since</a:t>
            </a:r>
            <a:r>
              <a:rPr lang="sv-SE" dirty="0"/>
              <a:t> </a:t>
            </a:r>
            <a:r>
              <a:rPr lang="sv-SE" dirty="0" err="1"/>
              <a:t>background</a:t>
            </a:r>
            <a:r>
              <a:rPr lang="sv-SE" dirty="0"/>
              <a:t> is so </a:t>
            </a:r>
            <a:r>
              <a:rPr lang="sv-SE" dirty="0" err="1"/>
              <a:t>complicated</a:t>
            </a:r>
            <a:r>
              <a:rPr lang="sv-SE" dirty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5414F-BF74-4E3B-B343-EF2645094C01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3968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Different </a:t>
            </a:r>
            <a:r>
              <a:rPr lang="sv-SE" dirty="0" err="1"/>
              <a:t>usage</a:t>
            </a:r>
            <a:r>
              <a:rPr lang="sv-SE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5414F-BF74-4E3B-B343-EF2645094C01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618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Clever</a:t>
            </a:r>
            <a:r>
              <a:rPr lang="sv-SE" dirty="0"/>
              <a:t> </a:t>
            </a:r>
            <a:r>
              <a:rPr lang="sv-SE" dirty="0" err="1"/>
              <a:t>quote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5414F-BF74-4E3B-B343-EF2645094C0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883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Good</a:t>
            </a:r>
            <a:r>
              <a:rPr lang="sv-SE" dirty="0"/>
              <a:t>….Chris </a:t>
            </a:r>
            <a:r>
              <a:rPr lang="sv-SE" dirty="0" err="1"/>
              <a:t>Skiba</a:t>
            </a:r>
            <a:r>
              <a:rPr lang="sv-SE" dirty="0"/>
              <a:t> </a:t>
            </a:r>
            <a:r>
              <a:rPr lang="sv-SE" dirty="0" err="1"/>
              <a:t>constructed</a:t>
            </a:r>
            <a:r>
              <a:rPr lang="sv-SE" dirty="0"/>
              <a:t> the </a:t>
            </a:r>
            <a:r>
              <a:rPr lang="sv-SE" dirty="0" err="1"/>
              <a:t>steering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I’m</a:t>
            </a:r>
            <a:r>
              <a:rPr lang="sv-SE" dirty="0"/>
              <a:t> </a:t>
            </a:r>
            <a:r>
              <a:rPr lang="sv-SE" dirty="0" err="1"/>
              <a:t>correct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5414F-BF74-4E3B-B343-EF2645094C0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547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Does it or is science </a:t>
            </a:r>
            <a:r>
              <a:rPr lang="sv-SE" dirty="0" err="1"/>
              <a:t>composed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problems </a:t>
            </a:r>
            <a:r>
              <a:rPr lang="sv-SE" dirty="0" err="1"/>
              <a:t>solved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5414F-BF74-4E3B-B343-EF2645094C0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4742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Like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a </a:t>
            </a:r>
            <a:r>
              <a:rPr lang="sv-SE" dirty="0" err="1"/>
              <a:t>lot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5414F-BF74-4E3B-B343-EF2645094C0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8855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Like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a </a:t>
            </a:r>
            <a:r>
              <a:rPr lang="sv-SE" dirty="0" err="1"/>
              <a:t>lot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5414F-BF74-4E3B-B343-EF2645094C0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245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Like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a </a:t>
            </a:r>
            <a:r>
              <a:rPr lang="sv-SE" dirty="0" err="1"/>
              <a:t>lot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5414F-BF74-4E3B-B343-EF2645094C0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791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Profound</a:t>
            </a:r>
            <a:r>
              <a:rPr lang="sv-SE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5414F-BF74-4E3B-B343-EF2645094C01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6000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Use</a:t>
            </a:r>
            <a:r>
              <a:rPr lang="sv-SE" dirty="0"/>
              <a:t> a </a:t>
            </a:r>
            <a:r>
              <a:rPr lang="sv-SE" dirty="0" err="1"/>
              <a:t>picture</a:t>
            </a:r>
            <a:r>
              <a:rPr lang="sv-SE" dirty="0"/>
              <a:t> or </a:t>
            </a:r>
            <a:r>
              <a:rPr lang="sv-SE" dirty="0" err="1"/>
              <a:t>only</a:t>
            </a:r>
            <a:r>
              <a:rPr lang="sv-SE" dirty="0"/>
              <a:t> the </a:t>
            </a:r>
            <a:r>
              <a:rPr lang="sv-SE" dirty="0" err="1"/>
              <a:t>picture</a:t>
            </a:r>
            <a:r>
              <a:rPr lang="sv-SE" dirty="0"/>
              <a:t> </a:t>
            </a:r>
            <a:r>
              <a:rPr lang="sv-SE" dirty="0" err="1"/>
              <a:t>above</a:t>
            </a:r>
            <a:r>
              <a:rPr lang="sv-SE" dirty="0"/>
              <a:t> </a:t>
            </a:r>
            <a:r>
              <a:rPr lang="sv-SE" dirty="0" err="1"/>
              <a:t>removing</a:t>
            </a:r>
            <a:r>
              <a:rPr lang="sv-SE" dirty="0"/>
              <a:t> all text </a:t>
            </a:r>
            <a:r>
              <a:rPr lang="sv-SE" dirty="0" err="1"/>
              <a:t>around</a:t>
            </a:r>
            <a:r>
              <a:rPr lang="sv-SE" dirty="0"/>
              <a:t>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5414F-BF74-4E3B-B343-EF2645094C01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593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nowledge.wharton.upenn.edu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juandomingofarnos.wordpress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images/search/gear-wheel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deachampions.com/weblogs/archives/2015/05/index.s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bc.co.uk/programmes/b0b0pwgl" TargetMode="Externa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mplate.net/category/design-templates/print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hyperlink" Target="http://www.kenofzen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enneth.mulligan@asu.edu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echnologyreview.com/s/603366/mathematical-model-reveals-the-patterns-of-how-innovations-arise/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</p:spPr>
      </p:pic>
      <p:pic>
        <p:nvPicPr>
          <p:cNvPr id="30" name="Image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809" y="0"/>
            <a:ext cx="21191191" cy="13716000"/>
          </a:xfrm>
          <a:prstGeom prst="rect">
            <a:avLst/>
          </a:prstGeom>
          <a:noFill/>
        </p:spPr>
      </p:pic>
      <p:pic>
        <p:nvPicPr>
          <p:cNvPr id="31" name="Image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</p:spPr>
      </p:pic>
      <p:pic>
        <p:nvPicPr>
          <p:cNvPr id="32" name="Image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</p:spPr>
      </p:pic>
      <p:sp>
        <p:nvSpPr>
          <p:cNvPr id="33" name="Text Box33"/>
          <p:cNvSpPr txBox="1"/>
          <p:nvPr/>
        </p:nvSpPr>
        <p:spPr>
          <a:xfrm>
            <a:off x="1102768" y="1313384"/>
            <a:ext cx="9583564" cy="743280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209169" algn="l" rtl="0">
              <a:lnSpc>
                <a:spcPts val="14640"/>
              </a:lnSpc>
            </a:pPr>
            <a:r>
              <a:rPr lang="en-US" altLang="zh-CN" sz="12200" spc="-1322" dirty="0">
                <a:solidFill>
                  <a:srgbClr val="A11415"/>
                </a:solidFill>
                <a:latin typeface="Arial"/>
                <a:ea typeface="Arial"/>
                <a:cs typeface="Arial"/>
              </a:rPr>
              <a:t>The </a:t>
            </a:r>
            <a:r>
              <a:rPr lang="en-US" altLang="zh-CN" sz="12200" spc="-1322" dirty="0" err="1">
                <a:solidFill>
                  <a:srgbClr val="A11415"/>
                </a:solidFill>
                <a:latin typeface="Arial"/>
                <a:ea typeface="Arial"/>
                <a:cs typeface="Arial"/>
              </a:rPr>
              <a:t>MetaBox</a:t>
            </a:r>
            <a:endParaRPr lang="en-US" altLang="zh-CN" sz="12200" spc="-1322" dirty="0">
              <a:solidFill>
                <a:srgbClr val="A11415"/>
              </a:solidFill>
              <a:latin typeface="Arial"/>
              <a:ea typeface="Arial"/>
              <a:cs typeface="Arial"/>
            </a:endParaRPr>
          </a:p>
          <a:p>
            <a:pPr marL="209169" algn="l" rtl="0">
              <a:lnSpc>
                <a:spcPts val="14640"/>
              </a:lnSpc>
            </a:pPr>
            <a:r>
              <a:rPr lang="en-US" altLang="zh-CN" sz="12200" spc="-1322" dirty="0">
                <a:solidFill>
                  <a:srgbClr val="A11415"/>
                </a:solidFill>
                <a:latin typeface="Arial"/>
                <a:ea typeface="Arial"/>
                <a:cs typeface="Arial"/>
              </a:rPr>
              <a:t>A  paradoxical</a:t>
            </a:r>
            <a:endParaRPr lang="en-US" altLang="zh-CN" sz="12200" dirty="0">
              <a:latin typeface="Arial"/>
              <a:ea typeface="Arial"/>
              <a:cs typeface="Arial"/>
            </a:endParaRPr>
          </a:p>
          <a:p>
            <a:pPr algn="l" rtl="0">
              <a:lnSpc>
                <a:spcPts val="10297"/>
              </a:lnSpc>
            </a:pPr>
            <a:r>
              <a:rPr lang="en-US" altLang="zh-CN" sz="12200" spc="-1726" dirty="0">
                <a:solidFill>
                  <a:srgbClr val="A11415"/>
                </a:solidFill>
                <a:latin typeface="Arial"/>
                <a:ea typeface="Arial"/>
                <a:cs typeface="Arial"/>
              </a:rPr>
              <a:t>approach</a:t>
            </a:r>
            <a:endParaRPr lang="en-US" altLang="zh-CN" sz="12200" dirty="0">
              <a:latin typeface="Arial"/>
              <a:ea typeface="Arial"/>
              <a:cs typeface="Arial"/>
            </a:endParaRPr>
          </a:p>
          <a:p>
            <a:pPr algn="l" rtl="0">
              <a:lnSpc>
                <a:spcPts val="10297"/>
              </a:lnSpc>
            </a:pPr>
            <a:r>
              <a:rPr lang="en-US" altLang="zh-CN" sz="12200" spc="-622" dirty="0">
                <a:solidFill>
                  <a:srgbClr val="A11415"/>
                </a:solidFill>
                <a:latin typeface="Arial"/>
                <a:ea typeface="Arial"/>
                <a:cs typeface="Arial"/>
              </a:rPr>
              <a:t>to</a:t>
            </a:r>
            <a:r>
              <a:rPr lang="en-US" altLang="zh-CN" sz="12200" spc="-1989" dirty="0">
                <a:solidFill>
                  <a:srgbClr val="A11415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2200" spc="-1513" dirty="0">
                <a:solidFill>
                  <a:srgbClr val="A11415"/>
                </a:solidFill>
                <a:latin typeface="Arial"/>
                <a:ea typeface="Arial"/>
                <a:cs typeface="Arial"/>
              </a:rPr>
              <a:t>Innovation</a:t>
            </a:r>
            <a:endParaRPr lang="en-US" altLang="zh-CN" sz="12200" dirty="0">
              <a:latin typeface="Arial"/>
              <a:ea typeface="Arial"/>
              <a:cs typeface="Arial"/>
            </a:endParaRPr>
          </a:p>
          <a:p>
            <a:pPr algn="l" rtl="0">
              <a:lnSpc>
                <a:spcPts val="7756"/>
              </a:lnSpc>
            </a:pPr>
            <a:r>
              <a:rPr lang="en-US" altLang="zh-CN" sz="6700" spc="-1273" dirty="0">
                <a:solidFill>
                  <a:srgbClr val="949494"/>
                </a:solidFill>
                <a:latin typeface="Arial"/>
                <a:ea typeface="Arial"/>
                <a:cs typeface="Arial"/>
              </a:rPr>
              <a:t>Ken</a:t>
            </a:r>
            <a:r>
              <a:rPr lang="en-US" altLang="zh-CN" sz="6700" spc="-824" dirty="0">
                <a:solidFill>
                  <a:srgbClr val="949494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6700" spc="-580" dirty="0" smtClean="0">
                <a:solidFill>
                  <a:srgbClr val="949494"/>
                </a:solidFill>
                <a:latin typeface="Arial"/>
                <a:ea typeface="Arial"/>
                <a:cs typeface="Arial"/>
              </a:rPr>
              <a:t>Mulligan ©</a:t>
            </a:r>
            <a:endParaRPr lang="en-US" altLang="zh-CN" sz="6700" dirty="0">
              <a:latin typeface="Arial"/>
              <a:ea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736" y="10386392"/>
            <a:ext cx="110874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Presented At Chalmers University Gothenburg, Sweden</a:t>
            </a:r>
          </a:p>
          <a:p>
            <a:r>
              <a:rPr lang="en-US" sz="6000" dirty="0" smtClean="0"/>
              <a:t>June 4</a:t>
            </a:r>
            <a:r>
              <a:rPr lang="en-US" sz="6000" baseline="30000" dirty="0" smtClean="0"/>
              <a:t>th</a:t>
            </a:r>
            <a:r>
              <a:rPr lang="en-US" sz="6000" dirty="0" smtClean="0"/>
              <a:t>, 2019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33903" y="646558"/>
            <a:ext cx="12822102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/>
              <a:t>Patterns and </a:t>
            </a:r>
            <a:r>
              <a:rPr lang="en-US" sz="6000" b="1" dirty="0" smtClean="0"/>
              <a:t>Innovation --- Pattern Disruption</a:t>
            </a:r>
            <a:endParaRPr lang="en-US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46784" y="3336650"/>
            <a:ext cx="91450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/>
          </a:p>
          <a:p>
            <a:r>
              <a:rPr lang="en-US" sz="6000" b="1" dirty="0" smtClean="0"/>
              <a:t>Thinking Out Of The Box Is All About Pattern Disruption! </a:t>
            </a:r>
            <a:endParaRPr lang="en-US" sz="6000" b="1" dirty="0">
              <a:solidFill>
                <a:srgbClr val="FF0000"/>
              </a:solidFill>
            </a:endParaRPr>
          </a:p>
          <a:p>
            <a:endParaRPr lang="en-US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902" y="3580314"/>
            <a:ext cx="12822103" cy="4357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9952" y="6290295"/>
            <a:ext cx="3810000" cy="3295650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20414128">
            <a:off x="13330249" y="3444299"/>
            <a:ext cx="5392857" cy="170917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27" y="472955"/>
            <a:ext cx="9736156" cy="22861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612313" y="8187953"/>
            <a:ext cx="394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6"/>
              </a:rPr>
              <a:t>https://knowledge.wharton.upenn.edu/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7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64" y="6065912"/>
            <a:ext cx="9915998" cy="6818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256" y="3250011"/>
            <a:ext cx="197058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err="1" smtClean="0"/>
              <a:t>MetaBoxical</a:t>
            </a:r>
            <a:r>
              <a:rPr lang="en-US" sz="5400" b="1" dirty="0" smtClean="0"/>
              <a:t> Thinking --- Thinking Outside The Box</a:t>
            </a:r>
            <a:endParaRPr lang="en-US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346768" y="6080796"/>
            <a:ext cx="1086245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A Form Of Lateral Thinking That Involves Letting Go Of An Unsuccessful Attempt To Solve A Problem By Changing The Sequence Of Steps Or Simply Leap Frogging Sequential Thinking All Together</a:t>
            </a:r>
          </a:p>
          <a:p>
            <a:endParaRPr lang="en-US" sz="5400" b="1" dirty="0" smtClean="0"/>
          </a:p>
          <a:p>
            <a:endParaRPr lang="en-US" sz="3600" b="1" dirty="0"/>
          </a:p>
        </p:txBody>
      </p:sp>
      <p:sp>
        <p:nvSpPr>
          <p:cNvPr id="4" name="Curved Down Arrow 3"/>
          <p:cNvSpPr/>
          <p:nvPr/>
        </p:nvSpPr>
        <p:spPr>
          <a:xfrm>
            <a:off x="7036737" y="5777880"/>
            <a:ext cx="5339344" cy="30243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00" y="502373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7944" y="7074024"/>
            <a:ext cx="3235075" cy="42506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429" y="5057800"/>
            <a:ext cx="9915998" cy="6818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256" y="3250011"/>
            <a:ext cx="197058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smtClean="0"/>
              <a:t>What’s In Your Box?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464" y="521584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0588" y="5265048"/>
            <a:ext cx="4434380" cy="5826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256" y="3250011"/>
            <a:ext cx="197058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smtClean="0"/>
              <a:t>What’s Outside Your Box?</a:t>
            </a:r>
            <a:endParaRPr lang="en-US" sz="5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480" y="5132167"/>
            <a:ext cx="14912108" cy="77486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480" y="484400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rved Down Arrow 19"/>
          <p:cNvSpPr/>
          <p:nvPr/>
        </p:nvSpPr>
        <p:spPr>
          <a:xfrm>
            <a:off x="13272120" y="6209929"/>
            <a:ext cx="4320480" cy="14714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7893" y="1792132"/>
            <a:ext cx="5190102" cy="6819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256" y="3250011"/>
            <a:ext cx="17257528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smtClean="0"/>
              <a:t>What’s Outside Of What You Can Even Imagine?</a:t>
            </a:r>
            <a:endParaRPr lang="en-US" sz="5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624" y="5201816"/>
            <a:ext cx="11929664" cy="6198939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5400000" flipH="1" flipV="1">
            <a:off x="13956196" y="9054244"/>
            <a:ext cx="5472608" cy="3384376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flipV="1">
            <a:off x="9959752" y="7002016"/>
            <a:ext cx="6423770" cy="6192688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8591600" y="6497960"/>
            <a:ext cx="7488832" cy="5904656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5400000" flipH="1" flipV="1">
            <a:off x="12100810" y="8134963"/>
            <a:ext cx="6130568" cy="3988915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/>
          <p:cNvSpPr/>
          <p:nvPr/>
        </p:nvSpPr>
        <p:spPr>
          <a:xfrm>
            <a:off x="17808624" y="7722096"/>
            <a:ext cx="5184576" cy="4680520"/>
          </a:xfrm>
          <a:prstGeom prst="cloud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“Unknown” Unknowns</a:t>
            </a:r>
            <a:endParaRPr lang="en-U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824" y="649033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28" y="4481260"/>
            <a:ext cx="9915998" cy="6818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99824" y="10115600"/>
            <a:ext cx="8064896" cy="655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701498" y="5273824"/>
            <a:ext cx="10055554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“</a:t>
            </a: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  <a:t>The way we think defines the </a:t>
            </a: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BOX</a:t>
            </a: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  <a:t> in which we find ourselves.”</a:t>
            </a:r>
            <a:br>
              <a:rPr kumimoji="0" lang="en-US" altLang="en-US" sz="6600" b="1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</a:br>
            <a:endParaRPr kumimoji="0" lang="en-US" altLang="en-US" sz="6600" b="1" i="1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824" y="737320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28" y="4481260"/>
            <a:ext cx="9915998" cy="6818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99824" y="10115600"/>
            <a:ext cx="8064896" cy="655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975976" y="5351140"/>
            <a:ext cx="10055554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“The Box Contains </a:t>
            </a: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Patterns</a:t>
            </a: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Which Enable</a:t>
            </a:r>
            <a:r>
              <a:rPr kumimoji="0" lang="en-US" altLang="en-US" sz="66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Us To Create And Maintain Standards By Ensuring Sameness”</a:t>
            </a: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  <a:t/>
            </a:r>
            <a:br>
              <a:rPr kumimoji="0" lang="en-US" altLang="en-US" sz="6600" b="1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</a:br>
            <a:endParaRPr kumimoji="0" lang="en-US" altLang="en-US" sz="6600" b="1" i="1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00" y="737320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8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28" y="4481260"/>
            <a:ext cx="9915998" cy="6818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99824" y="10115600"/>
            <a:ext cx="8064896" cy="655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975976" y="6425954"/>
            <a:ext cx="10055554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“Which Allows</a:t>
            </a:r>
            <a:r>
              <a:rPr kumimoji="0" lang="en-US" altLang="en-US" sz="66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The Achievement Of Consistently Hig</a:t>
            </a:r>
            <a:r>
              <a:rPr lang="en-US" altLang="en-US" sz="6600" b="1" i="1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h Quality Products</a:t>
            </a:r>
            <a:r>
              <a:rPr kumimoji="0" lang="en-US" altLang="en-US" sz="66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” </a:t>
            </a: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  <a:t/>
            </a:r>
            <a:br>
              <a:rPr kumimoji="0" lang="en-US" altLang="en-US" sz="6600" b="1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</a:br>
            <a:endParaRPr kumimoji="0" lang="en-US" altLang="en-US" sz="6600" b="1" i="1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856" y="881336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5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28" y="4481260"/>
            <a:ext cx="9915998" cy="6818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99824" y="10115600"/>
            <a:ext cx="8064896" cy="655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975976" y="4843311"/>
            <a:ext cx="10055554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“Successful Enterprises</a:t>
            </a:r>
            <a:r>
              <a:rPr kumimoji="0" lang="en-US" altLang="en-US" sz="66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Usually Focus On Becoming Increasingly Efficient In Replicating These Same Basic Things” </a:t>
            </a: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  <a:t/>
            </a:r>
            <a:br>
              <a:rPr kumimoji="0" lang="en-US" altLang="en-US" sz="6600" b="1" i="1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anose="020B0604020202020204" pitchFamily="34" charset="0"/>
              </a:rPr>
            </a:br>
            <a:endParaRPr kumimoji="0" lang="en-US" altLang="en-US" sz="6600" b="1" i="1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856" y="953344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28" y="4481260"/>
            <a:ext cx="9915998" cy="6818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99824" y="10115600"/>
            <a:ext cx="8064896" cy="655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701498" y="4481260"/>
            <a:ext cx="1005555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So What’s Wrong With The Box?</a:t>
            </a:r>
            <a:endParaRPr kumimoji="0" lang="en-US" altLang="en-US" sz="6600" b="1" i="1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726" y="7679164"/>
            <a:ext cx="3705148" cy="4710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832" y="596110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7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720" y="1169368"/>
            <a:ext cx="22826536" cy="21236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The Most Innovative Companies Our Perform Their Competition</a:t>
            </a:r>
          </a:p>
          <a:p>
            <a:endParaRPr lang="en-US" sz="6600" b="1" dirty="0"/>
          </a:p>
        </p:txBody>
      </p:sp>
      <p:sp>
        <p:nvSpPr>
          <p:cNvPr id="5" name="Rectangle 4"/>
          <p:cNvSpPr/>
          <p:nvPr/>
        </p:nvSpPr>
        <p:spPr>
          <a:xfrm>
            <a:off x="1030760" y="4049688"/>
            <a:ext cx="1219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5400" b="1" dirty="0" smtClean="0">
                <a:solidFill>
                  <a:prstClr val="black"/>
                </a:solidFill>
              </a:rPr>
              <a:t>The </a:t>
            </a:r>
            <a:r>
              <a:rPr lang="en-US" sz="5400" b="1" dirty="0">
                <a:solidFill>
                  <a:prstClr val="black"/>
                </a:solidFill>
              </a:rPr>
              <a:t>2018 </a:t>
            </a:r>
            <a:r>
              <a:rPr lang="en-US" sz="5400" b="1" dirty="0" smtClean="0">
                <a:solidFill>
                  <a:prstClr val="black"/>
                </a:solidFill>
              </a:rPr>
              <a:t>PWC Global </a:t>
            </a:r>
            <a:r>
              <a:rPr lang="en-US" sz="5400" b="1" dirty="0">
                <a:solidFill>
                  <a:prstClr val="black"/>
                </a:solidFill>
              </a:rPr>
              <a:t>Innovation 1000 Study Found:</a:t>
            </a:r>
          </a:p>
          <a:p>
            <a:pPr lvl="0"/>
            <a:endParaRPr lang="en-US" sz="5400" b="1" dirty="0">
              <a:solidFill>
                <a:prstClr val="black"/>
              </a:solidFill>
            </a:endParaRPr>
          </a:p>
          <a:p>
            <a:pPr marL="1143000" lvl="0" indent="-1143000">
              <a:buFont typeface="+mj-lt"/>
              <a:buAutoNum type="arabicPeriod"/>
            </a:pPr>
            <a:r>
              <a:rPr lang="en-US" sz="5400" b="1" dirty="0">
                <a:solidFill>
                  <a:prstClr val="black"/>
                </a:solidFill>
              </a:rPr>
              <a:t>Sales Growth Was 2.6 X Greater Than Their Competition</a:t>
            </a:r>
          </a:p>
          <a:p>
            <a:pPr marL="1143000" lvl="0" indent="-1143000">
              <a:buFont typeface="+mj-lt"/>
              <a:buAutoNum type="arabicPeriod"/>
            </a:pPr>
            <a:r>
              <a:rPr lang="en-US" sz="5400" b="1" dirty="0">
                <a:solidFill>
                  <a:prstClr val="black"/>
                </a:solidFill>
              </a:rPr>
              <a:t>Operating Income Was 2.5X That Of The Average Company In The Study.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2760" y="4049688"/>
            <a:ext cx="10102559" cy="567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6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28" y="4481260"/>
            <a:ext cx="9915998" cy="6818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99824" y="10115600"/>
            <a:ext cx="8064896" cy="655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701498" y="4481260"/>
            <a:ext cx="10055554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The Very Thing That Makes The Box Successful</a:t>
            </a:r>
            <a:r>
              <a:rPr kumimoji="0" lang="en-US" altLang="en-US" sz="66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Limits Its Innovations To Incremental Changes  </a:t>
            </a:r>
            <a:endParaRPr kumimoji="0" lang="en-US" altLang="en-US" sz="6600" b="1" i="1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08" y="737320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4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rved Down Arrow 5"/>
          <p:cNvSpPr/>
          <p:nvPr/>
        </p:nvSpPr>
        <p:spPr>
          <a:xfrm rot="10800000" flipV="1">
            <a:off x="5855295" y="3689648"/>
            <a:ext cx="10225135" cy="230425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96" y="5973006"/>
            <a:ext cx="9915998" cy="6818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99824" y="10115600"/>
            <a:ext cx="8064896" cy="655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498" y="5355419"/>
            <a:ext cx="10729192" cy="6948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342" y="789032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26904" y="3401616"/>
            <a:ext cx="11107334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What </a:t>
            </a:r>
            <a:r>
              <a:rPr lang="en-US" sz="7200" b="1" dirty="0"/>
              <a:t>Patterns of Thinking </a:t>
            </a:r>
            <a:r>
              <a:rPr lang="en-US" sz="7200" b="1" dirty="0" smtClean="0"/>
              <a:t>Can Release </a:t>
            </a:r>
            <a:r>
              <a:rPr lang="en-US" sz="7200" b="1" dirty="0"/>
              <a:t>New Ideas?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8224" y="521296"/>
            <a:ext cx="8062238" cy="10593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832" y="521296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446946" cy="1371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4736" y="12978680"/>
            <a:ext cx="431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https://juandomingofarnos.wordpress.com/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7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12119992" y="1654522"/>
            <a:ext cx="1131048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Explore Adjacent Possibilities</a:t>
            </a:r>
            <a:endParaRPr lang="en-US" sz="6000" b="1" dirty="0"/>
          </a:p>
        </p:txBody>
      </p:sp>
      <p:sp>
        <p:nvSpPr>
          <p:cNvPr id="6" name="Rectangle 5"/>
          <p:cNvSpPr/>
          <p:nvPr/>
        </p:nvSpPr>
        <p:spPr>
          <a:xfrm>
            <a:off x="848124" y="11106472"/>
            <a:ext cx="22543735" cy="163794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457200" lvl="0">
              <a:lnSpc>
                <a:spcPct val="107000"/>
              </a:lnSpc>
              <a:spcAft>
                <a:spcPts val="800"/>
              </a:spcAft>
            </a:pPr>
            <a:r>
              <a:rPr lang="en-US" sz="48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strange and beautiful truth about the adjacent possible is that its boundaries grow as one explores them.” </a:t>
            </a:r>
            <a:r>
              <a:rPr lang="en-US" sz="48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Steven Johnson “Where Good Ideas Come From”</a:t>
            </a:r>
            <a:endParaRPr lang="en-US" sz="4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946" y="2983656"/>
            <a:ext cx="14912108" cy="77486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840" y="697458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2" y="11235"/>
            <a:ext cx="24865264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2" y="11235"/>
            <a:ext cx="24865264" cy="305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60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Novelty emerges through the interaction of the “actual” with the “possible.” </a:t>
            </a:r>
            <a:r>
              <a:rPr lang="en-US" sz="60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process puts a functional structure in place to bring into existence these emergent novelties as innovations and inventions."</a:t>
            </a:r>
            <a:endParaRPr lang="en-US" sz="6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04368" y="13050688"/>
            <a:ext cx="4742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https://pixabay.com/images/search/gear-wheel/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6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11399912" y="1487017"/>
            <a:ext cx="11310487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Start By Challenging The Orthodoxies</a:t>
            </a:r>
            <a:endParaRPr lang="en-US" sz="6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080" y="4193704"/>
            <a:ext cx="15994029" cy="8530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00" y="881336"/>
            <a:ext cx="9736156" cy="2286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84179" y="11970568"/>
            <a:ext cx="7019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http://www.ideachampions.com/weblogs/archives/2015/05/index.shtml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8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12119992" y="1192858"/>
            <a:ext cx="11310487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Engage In Patterns Of Thinking That Produce Innovation!</a:t>
            </a:r>
            <a:endParaRPr lang="en-US" sz="6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996" y="5057800"/>
            <a:ext cx="22049483" cy="72688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848" y="845653"/>
            <a:ext cx="9736156" cy="228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8424" y="12326655"/>
            <a:ext cx="741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© Rowan Gibson Four Lenses of Innovation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616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12119992" y="1654522"/>
            <a:ext cx="1131048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8 Steps To Building A Breakthrough</a:t>
            </a:r>
            <a:endParaRPr lang="en-US" sz="6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100" y="4791074"/>
            <a:ext cx="20508012" cy="8158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100" y="1019254"/>
            <a:ext cx="9736156" cy="2286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22287" y="13191969"/>
            <a:ext cx="6478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© Rowan Gibson Four Lenses of Innovation</a:t>
            </a:r>
          </a:p>
        </p:txBody>
      </p:sp>
    </p:spTree>
    <p:extLst>
      <p:ext uri="{BB962C8B-B14F-4D97-AF65-F5344CB8AC3E}">
        <p14:creationId xmlns:p14="http://schemas.microsoft.com/office/powerpoint/2010/main" val="2838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12119992" y="1654522"/>
            <a:ext cx="1131048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8 Steps To Building A Breakthrough</a:t>
            </a:r>
            <a:endParaRPr lang="en-US" sz="6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832" y="4553744"/>
            <a:ext cx="20234248" cy="79772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804" y="737320"/>
            <a:ext cx="9736156" cy="2286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436622" y="12562864"/>
            <a:ext cx="6478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© Rowan Gibson Four Lenses of Innovation</a:t>
            </a:r>
          </a:p>
        </p:txBody>
      </p:sp>
    </p:spTree>
    <p:extLst>
      <p:ext uri="{BB962C8B-B14F-4D97-AF65-F5344CB8AC3E}">
        <p14:creationId xmlns:p14="http://schemas.microsoft.com/office/powerpoint/2010/main" val="157624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</p:spPr>
      </p:pic>
      <p:pic>
        <p:nvPicPr>
          <p:cNvPr id="20" name="Image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</p:spPr>
      </p:pic>
      <p:pic>
        <p:nvPicPr>
          <p:cNvPr id="21" name="Image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57246"/>
            <a:ext cx="24384000" cy="3758754"/>
          </a:xfrm>
          <a:prstGeom prst="rect">
            <a:avLst/>
          </a:prstGeom>
          <a:noFill/>
        </p:spPr>
      </p:pic>
      <p:sp>
        <p:nvSpPr>
          <p:cNvPr id="22" name="Path22"/>
          <p:cNvSpPr/>
          <p:nvPr/>
        </p:nvSpPr>
        <p:spPr>
          <a:xfrm>
            <a:off x="0" y="9994900"/>
            <a:ext cx="24384000" cy="3721100"/>
          </a:xfrm>
          <a:custGeom>
            <a:avLst/>
            <a:gdLst/>
            <a:ahLst/>
            <a:cxnLst/>
            <a:rect l="l" t="t" r="r" b="b"/>
            <a:pathLst>
              <a:path w="24384000" h="3721100">
                <a:moveTo>
                  <a:pt x="0" y="3721100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3721100"/>
                </a:lnTo>
                <a:lnTo>
                  <a:pt x="0" y="3721100"/>
                </a:lnTo>
                <a:close/>
              </a:path>
            </a:pathLst>
          </a:custGeom>
          <a:solidFill>
            <a:srgbClr val="000000">
              <a:alpha val="65535"/>
            </a:srgbClr>
          </a:solidFill>
          <a:ln w="0" cap="sq">
            <a:solidFill>
              <a:srgbClr val="000000"/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3" name="Text Box23"/>
          <p:cNvSpPr txBox="1"/>
          <p:nvPr/>
        </p:nvSpPr>
        <p:spPr>
          <a:xfrm>
            <a:off x="3383484" y="10728960"/>
            <a:ext cx="17863882" cy="218777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l" rtl="0">
              <a:lnSpc>
                <a:spcPts val="10353"/>
              </a:lnSpc>
            </a:pPr>
            <a:r>
              <a:rPr lang="en-US" altLang="zh-CN" sz="8500" spc="-375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“Science</a:t>
            </a:r>
            <a:r>
              <a:rPr lang="en-US" altLang="zh-CN" sz="8500" spc="-84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8500" spc="-378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is</a:t>
            </a:r>
            <a:r>
              <a:rPr lang="en-US" altLang="zh-CN" sz="8500" spc="-84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8500" spc="-42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imagination</a:t>
            </a:r>
            <a:r>
              <a:rPr lang="en-US" altLang="zh-CN" sz="8500" spc="-845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8500" spc="-378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in a</a:t>
            </a:r>
            <a:r>
              <a:rPr lang="en-US" altLang="zh-CN" sz="8500" spc="-842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8500" spc="-478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straightjacket!</a:t>
            </a:r>
            <a:r>
              <a:rPr lang="en-US" altLang="zh-CN" sz="8500" spc="-5444" dirty="0">
                <a:solidFill>
                  <a:srgbClr val="FFFFFF"/>
                </a:solidFill>
                <a:latin typeface="SimSun"/>
                <a:ea typeface="SimSun"/>
                <a:cs typeface="SimSun"/>
              </a:rPr>
              <a:t>”</a:t>
            </a:r>
            <a:endParaRPr lang="en-US" altLang="zh-CN" sz="8500" dirty="0">
              <a:latin typeface="SimSun"/>
              <a:ea typeface="SimSun"/>
              <a:cs typeface="SimSun"/>
            </a:endParaRPr>
          </a:p>
          <a:p>
            <a:pPr marL="6014516" algn="l" rtl="0">
              <a:lnSpc>
                <a:spcPts val="6317"/>
              </a:lnSpc>
            </a:pPr>
            <a:r>
              <a:rPr lang="en-US" altLang="zh-CN" sz="5200" spc="-2116" dirty="0">
                <a:solidFill>
                  <a:srgbClr val="FFFFFF"/>
                </a:solidFill>
                <a:latin typeface="SimSun"/>
                <a:ea typeface="SimSun"/>
                <a:cs typeface="SimSun"/>
              </a:rPr>
              <a:t>–</a:t>
            </a:r>
            <a:r>
              <a:rPr lang="en-US" altLang="zh-CN" sz="5200" spc="-1259" dirty="0">
                <a:solidFill>
                  <a:srgbClr val="FFFFFF"/>
                </a:solidFill>
                <a:latin typeface="SimSun"/>
                <a:ea typeface="SimSun"/>
                <a:cs typeface="SimSun"/>
              </a:rPr>
              <a:t> </a:t>
            </a:r>
            <a:r>
              <a:rPr lang="en-US" altLang="zh-CN" sz="5200" spc="-99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Richard</a:t>
            </a:r>
            <a:r>
              <a:rPr lang="en-US" altLang="zh-CN" sz="5200" spc="-103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5200" spc="-95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Feynman</a:t>
            </a:r>
            <a:endParaRPr lang="en-US" altLang="zh-CN" sz="5200" dirty="0">
              <a:latin typeface="Arial"/>
              <a:ea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92400" y="12624350"/>
            <a:ext cx="8109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5"/>
              </a:rPr>
              <a:t>https://www.bbc.co.uk/programmes/b0b0pwgl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12119992" y="1654522"/>
            <a:ext cx="1131048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8 Steps To Building A Breakthrough</a:t>
            </a:r>
            <a:endParaRPr lang="en-US" sz="6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904" y="4913784"/>
            <a:ext cx="18754843" cy="7467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821" y="809328"/>
            <a:ext cx="9736156" cy="2286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35822" y="12690648"/>
            <a:ext cx="6478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© Rowan Gibson Four Lenses of Innovation</a:t>
            </a:r>
          </a:p>
        </p:txBody>
      </p:sp>
    </p:spTree>
    <p:extLst>
      <p:ext uri="{BB962C8B-B14F-4D97-AF65-F5344CB8AC3E}">
        <p14:creationId xmlns:p14="http://schemas.microsoft.com/office/powerpoint/2010/main" val="2797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12119992" y="1654522"/>
            <a:ext cx="1131048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Develop Insights</a:t>
            </a:r>
            <a:endParaRPr lang="en-US" sz="6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848" y="3299357"/>
            <a:ext cx="12025336" cy="9543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6206" y="6065912"/>
            <a:ext cx="65013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Insights Are The Triggers That  Can Lead To A New Idea!</a:t>
            </a:r>
            <a:endParaRPr lang="en-US" sz="6600" b="1" dirty="0"/>
          </a:p>
        </p:txBody>
      </p:sp>
      <p:sp>
        <p:nvSpPr>
          <p:cNvPr id="8" name="Right Arrow 7"/>
          <p:cNvSpPr/>
          <p:nvPr/>
        </p:nvSpPr>
        <p:spPr>
          <a:xfrm>
            <a:off x="8519592" y="7362056"/>
            <a:ext cx="3240360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206" y="1013159"/>
            <a:ext cx="9736156" cy="2286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00312" y="12114584"/>
            <a:ext cx="6478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© Rowan Gibson Four Lenses of Innovation</a:t>
            </a:r>
          </a:p>
        </p:txBody>
      </p:sp>
    </p:spTree>
    <p:extLst>
      <p:ext uri="{BB962C8B-B14F-4D97-AF65-F5344CB8AC3E}">
        <p14:creationId xmlns:p14="http://schemas.microsoft.com/office/powerpoint/2010/main" val="37223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12119992" y="1192858"/>
            <a:ext cx="11310487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Insights Are The Raw Material For Building Big Ideas</a:t>
            </a:r>
            <a:endParaRPr lang="en-US" sz="6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606824" y="4985792"/>
            <a:ext cx="89185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“A New And Penetrating Understanding That Allows Us To See A Problem From A new Perspective”</a:t>
            </a:r>
            <a:endParaRPr lang="en-US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501" y="4337720"/>
            <a:ext cx="11244134" cy="7794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011" y="1019255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12119992" y="1654522"/>
            <a:ext cx="11310487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8 Steps To Building A Breakthrough</a:t>
            </a:r>
            <a:endParaRPr lang="en-US" sz="6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920" y="5201816"/>
            <a:ext cx="18151325" cy="720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426" y="809328"/>
            <a:ext cx="9736156" cy="2286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64059" y="12690648"/>
            <a:ext cx="6478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© Rowan Gibson Four Lenses of Innovation</a:t>
            </a:r>
          </a:p>
        </p:txBody>
      </p:sp>
    </p:spTree>
    <p:extLst>
      <p:ext uri="{BB962C8B-B14F-4D97-AF65-F5344CB8AC3E}">
        <p14:creationId xmlns:p14="http://schemas.microsoft.com/office/powerpoint/2010/main" val="32015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520" y="5203850"/>
            <a:ext cx="7344816" cy="734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800" y="916028"/>
            <a:ext cx="18938104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Let’s Look At A Familiar Object You Use Everyday</a:t>
            </a:r>
          </a:p>
          <a:p>
            <a:r>
              <a:rPr lang="en-US" sz="5400" b="1" dirty="0">
                <a:solidFill>
                  <a:srgbClr val="FF0000"/>
                </a:solidFill>
              </a:rPr>
              <a:t>Functional Fixedness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72966" y="4049688"/>
            <a:ext cx="112196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/>
              <a:t>How Might You Make It Better </a:t>
            </a:r>
            <a:r>
              <a:rPr lang="en-US" sz="4800" b="1" i="1" dirty="0" smtClean="0"/>
              <a:t>or </a:t>
            </a:r>
            <a:r>
              <a:rPr lang="en-US" sz="4800" b="1" i="1" dirty="0"/>
              <a:t>Different</a:t>
            </a:r>
            <a:r>
              <a:rPr lang="en-US" sz="4800" b="1" i="1" dirty="0" smtClean="0"/>
              <a:t>?</a:t>
            </a:r>
          </a:p>
          <a:p>
            <a:r>
              <a:rPr lang="en-US" sz="4800" b="1" i="1" dirty="0" smtClean="0"/>
              <a:t>What Else Could You Use This For?  </a:t>
            </a:r>
            <a:endParaRPr lang="en-US" sz="4800" b="1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880" y="11397661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" y="0"/>
            <a:ext cx="24384000" cy="137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6984" y="4265712"/>
            <a:ext cx="14977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i="1" dirty="0">
                <a:solidFill>
                  <a:schemeClr val="bg1"/>
                </a:solidFill>
              </a:rPr>
              <a:t>“Normal Science is Puzzle Solving Within a Paradigm”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11831960" y="12906672"/>
            <a:ext cx="589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https://www.template.net/category/design-templates/print/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8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872" y="8514184"/>
            <a:ext cx="1971675" cy="2324100"/>
          </a:xfrm>
          <a:prstGeom prst="rect">
            <a:avLst/>
          </a:prstGeom>
          <a:blipFill dpi="0" rotWithShape="1">
            <a:blip r:embed="rId3">
              <a:alphaModFix amt="27000"/>
            </a:blip>
            <a:srcRect/>
            <a:tile tx="0" ty="0" sx="100000" sy="100000" flip="none" algn="tl"/>
          </a:blipFill>
        </p:spPr>
      </p:pic>
      <p:sp>
        <p:nvSpPr>
          <p:cNvPr id="2" name="Rectangle 1"/>
          <p:cNvSpPr/>
          <p:nvPr/>
        </p:nvSpPr>
        <p:spPr>
          <a:xfrm>
            <a:off x="10463808" y="3424806"/>
            <a:ext cx="993710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ff-meta-serif-web-pro"/>
              </a:rPr>
              <a:t>Ken Mulligan</a:t>
            </a:r>
            <a:r>
              <a:rPr lang="en-US" sz="4000" dirty="0">
                <a:solidFill>
                  <a:prstClr val="black"/>
                </a:solidFill>
                <a:latin typeface="ff-meta-serif-web-pro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ff-meta-serif-web-pro"/>
              </a:rPr>
              <a:t>teaches </a:t>
            </a:r>
            <a:r>
              <a:rPr lang="en-US" sz="4000" dirty="0">
                <a:solidFill>
                  <a:prstClr val="black"/>
                </a:solidFill>
                <a:latin typeface="ff-meta-serif-web-pro"/>
              </a:rPr>
              <a:t>Technology Entrepreneurship, Entrepreneurial Mindset and Strategic Enterprise Innovation in the Ira A. Fulton Schools of Engineering </a:t>
            </a:r>
            <a:r>
              <a:rPr lang="en-US" sz="4000" dirty="0" smtClean="0">
                <a:solidFill>
                  <a:prstClr val="black"/>
                </a:solidFill>
                <a:latin typeface="ff-meta-serif-web-pro"/>
              </a:rPr>
              <a:t>at Arizona State University. He is an advisor </a:t>
            </a:r>
            <a:r>
              <a:rPr lang="en-US" sz="4000" dirty="0">
                <a:solidFill>
                  <a:prstClr val="black"/>
                </a:solidFill>
                <a:latin typeface="ff-meta-serif-web-pro"/>
              </a:rPr>
              <a:t>to several startups focused on Regenerative Medicine, Cyber Security and </a:t>
            </a:r>
            <a:r>
              <a:rPr lang="en-US" sz="4000" dirty="0" err="1">
                <a:solidFill>
                  <a:prstClr val="black"/>
                </a:solidFill>
                <a:latin typeface="ff-meta-serif-web-pro"/>
              </a:rPr>
              <a:t>Blockchain</a:t>
            </a:r>
            <a:r>
              <a:rPr lang="en-US" sz="4000" dirty="0">
                <a:solidFill>
                  <a:prstClr val="black"/>
                </a:solidFill>
                <a:latin typeface="ff-meta-serif-web-pro"/>
              </a:rPr>
              <a:t>. </a:t>
            </a:r>
            <a:endParaRPr lang="en-US" sz="4000" dirty="0" smtClean="0">
              <a:solidFill>
                <a:prstClr val="black"/>
              </a:solidFill>
              <a:latin typeface="ff-meta-serif-web-pro"/>
            </a:endParaRPr>
          </a:p>
          <a:p>
            <a:endParaRPr lang="en-US" sz="4000" dirty="0">
              <a:solidFill>
                <a:prstClr val="black"/>
              </a:solidFill>
              <a:latin typeface="ff-meta-serif-web-pro"/>
            </a:endParaRPr>
          </a:p>
          <a:p>
            <a:r>
              <a:rPr lang="en-US" sz="4000" dirty="0" smtClean="0">
                <a:solidFill>
                  <a:prstClr val="black"/>
                </a:solidFill>
                <a:latin typeface="ff-meta-serif-web-pro"/>
              </a:rPr>
              <a:t>He can often be found in a remote stream fly fishing for trout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872" y="3545632"/>
            <a:ext cx="6210300" cy="4133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832" y="1583587"/>
            <a:ext cx="9736156" cy="2286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8872" y="9162256"/>
            <a:ext cx="6399906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Email: </a:t>
            </a:r>
            <a:r>
              <a:rPr lang="en-US" sz="3200" b="1" dirty="0" smtClean="0">
                <a:solidFill>
                  <a:prstClr val="black"/>
                </a:solidFill>
                <a:hlinkClick r:id="rId6"/>
              </a:rPr>
              <a:t>Kenneth.mulligan@asu.edu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sz="3200" b="1" dirty="0" smtClean="0">
                <a:solidFill>
                  <a:prstClr val="black"/>
                </a:solidFill>
              </a:rPr>
              <a:t>Website: </a:t>
            </a:r>
            <a:r>
              <a:rPr lang="en-US" sz="3200" b="1" dirty="0" smtClean="0">
                <a:solidFill>
                  <a:prstClr val="black"/>
                </a:solidFill>
                <a:hlinkClick r:id="rId7"/>
              </a:rPr>
              <a:t>www.kenofzen.com</a:t>
            </a:r>
            <a:endParaRPr lang="en-US" sz="3200" b="1" dirty="0" smtClean="0">
              <a:solidFill>
                <a:prstClr val="black"/>
              </a:solidFill>
            </a:endParaRPr>
          </a:p>
          <a:p>
            <a:endParaRPr lang="en-US" sz="40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 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"/>
            <a:ext cx="24384000" cy="137135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4816" y="1601416"/>
            <a:ext cx="498245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Curiosity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9393" y="10746432"/>
            <a:ext cx="18434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</a:rPr>
              <a:t>Curiosity Is The Engine Of </a:t>
            </a:r>
            <a:r>
              <a:rPr lang="en-US" sz="8800" b="1" dirty="0" smtClean="0">
                <a:solidFill>
                  <a:schemeClr val="bg1"/>
                </a:solidFill>
              </a:rPr>
              <a:t>Achievement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56410" y="12430661"/>
            <a:ext cx="6028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</a:rPr>
              <a:t>Photo: Creative Commons / Chaser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936" y="2969568"/>
            <a:ext cx="19039654" cy="10545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4936" y="1025352"/>
            <a:ext cx="19039654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8000" b="1" dirty="0"/>
              <a:t>The Structure of Scientific Revolutions </a:t>
            </a:r>
          </a:p>
        </p:txBody>
      </p:sp>
    </p:spTree>
    <p:extLst>
      <p:ext uri="{BB962C8B-B14F-4D97-AF65-F5344CB8AC3E}">
        <p14:creationId xmlns:p14="http://schemas.microsoft.com/office/powerpoint/2010/main" val="10532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64" y="6065912"/>
            <a:ext cx="9915998" cy="6818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256" y="3250011"/>
            <a:ext cx="19705800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smtClean="0"/>
              <a:t>The Box – A Metaphoric Container Of Your Current Assumptions and Habitual Patterns of Thinking</a:t>
            </a:r>
            <a:endParaRPr lang="en-US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840072" y="7905288"/>
            <a:ext cx="93610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smtClean="0"/>
              <a:t>Enforces Standard Operational Procedures (SOP)</a:t>
            </a:r>
          </a:p>
          <a:p>
            <a:endParaRPr lang="en-US" sz="5400" b="1" dirty="0" smtClean="0"/>
          </a:p>
          <a:p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816" y="349060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6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56" y="7543827"/>
            <a:ext cx="7402569" cy="5089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1256" y="3250011"/>
            <a:ext cx="197058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b="1" dirty="0" smtClean="0"/>
              <a:t>Where Do Big Ideas Come From? </a:t>
            </a:r>
            <a:endParaRPr lang="en-US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721361" y="7543827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Here?</a:t>
            </a:r>
          </a:p>
          <a:p>
            <a:endParaRPr lang="en-US" sz="3600" b="1" dirty="0"/>
          </a:p>
        </p:txBody>
      </p:sp>
      <p:sp>
        <p:nvSpPr>
          <p:cNvPr id="4" name="Curved Down Arrow 3"/>
          <p:cNvSpPr/>
          <p:nvPr/>
        </p:nvSpPr>
        <p:spPr>
          <a:xfrm rot="20627938" flipH="1">
            <a:off x="4795226" y="5282511"/>
            <a:ext cx="4320481" cy="26306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Down Arrow 6"/>
          <p:cNvSpPr/>
          <p:nvPr/>
        </p:nvSpPr>
        <p:spPr>
          <a:xfrm>
            <a:off x="6365315" y="6463707"/>
            <a:ext cx="7324766" cy="21602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36016" y="9021155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Or Here?</a:t>
            </a:r>
            <a:endParaRPr lang="en-US" sz="6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237" y="436878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71920" y="542809"/>
            <a:ext cx="12912080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/>
              <a:t>Patterns and </a:t>
            </a:r>
            <a:r>
              <a:rPr lang="en-US" sz="6000" b="1" dirty="0" smtClean="0"/>
              <a:t>Innovation --- Exploiting Patterns</a:t>
            </a:r>
            <a:endParaRPr lang="en-US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67258" y="3401617"/>
            <a:ext cx="9284582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b="1" dirty="0"/>
              <a:t>At </a:t>
            </a:r>
            <a:r>
              <a:rPr lang="en-US" sz="6000" b="1" dirty="0">
                <a:solidFill>
                  <a:srgbClr val="FF0000"/>
                </a:solidFill>
              </a:rPr>
              <a:t>The Core Of </a:t>
            </a:r>
            <a:r>
              <a:rPr lang="en-US" sz="6000" b="1" dirty="0" smtClean="0">
                <a:solidFill>
                  <a:srgbClr val="FF0000"/>
                </a:solidFill>
              </a:rPr>
              <a:t>Innovation</a:t>
            </a:r>
          </a:p>
          <a:p>
            <a:r>
              <a:rPr lang="en-US" sz="6000" b="1" dirty="0" smtClean="0"/>
              <a:t>Is </a:t>
            </a:r>
            <a:r>
              <a:rPr lang="en-US" sz="6000" b="1" dirty="0"/>
              <a:t>The Formation And Exploitation of Patterns. </a:t>
            </a:r>
            <a:endParaRPr lang="en-US" sz="6000" b="1" dirty="0" smtClean="0"/>
          </a:p>
          <a:p>
            <a:endParaRPr lang="en-US" sz="6000" b="1" dirty="0"/>
          </a:p>
          <a:p>
            <a:endParaRPr lang="en-US" sz="4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871" y="5057800"/>
            <a:ext cx="12413885" cy="5904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84" y="369206"/>
            <a:ext cx="9736156" cy="22861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86661" y="11610528"/>
            <a:ext cx="11053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https://www.technologyreview.com/s/603366/mathematical-model-reveals-the-patterns-of-how-innovations-arise/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7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08024" y="585932"/>
            <a:ext cx="11975976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b="1" dirty="0"/>
              <a:t>Patterns and </a:t>
            </a:r>
            <a:r>
              <a:rPr lang="en-US" sz="6000" b="1" dirty="0" smtClean="0"/>
              <a:t>Innovation --- It’s All About Noticing</a:t>
            </a:r>
            <a:endParaRPr lang="en-US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62808" y="3113584"/>
            <a:ext cx="91450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/>
          </a:p>
          <a:p>
            <a:r>
              <a:rPr lang="en-US" sz="6000" b="1" dirty="0" smtClean="0"/>
              <a:t>It Begins With Noticing Patterns We Were Previously Blind To! </a:t>
            </a:r>
            <a:endParaRPr lang="en-US" sz="6000" b="1" dirty="0">
              <a:solidFill>
                <a:srgbClr val="FF0000"/>
              </a:solidFill>
            </a:endParaRPr>
          </a:p>
          <a:p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119992" y="10098360"/>
            <a:ext cx="9721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…And Rethinking Objects and Solutions To Discover New Opportunities</a:t>
            </a:r>
            <a:endParaRPr lang="en-US" sz="6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8024" y="3773040"/>
            <a:ext cx="5649416" cy="5649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238" y="583731"/>
            <a:ext cx="973615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6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39633</TotalTime>
  <Words>725</Words>
  <Application>Microsoft Office PowerPoint</Application>
  <PresentationFormat>Custom</PresentationFormat>
  <Paragraphs>106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SimSun</vt:lpstr>
      <vt:lpstr>SimSun</vt:lpstr>
      <vt:lpstr>Arial</vt:lpstr>
      <vt:lpstr>Calibri</vt:lpstr>
      <vt:lpstr>ff-meta-serif-web-pro</vt:lpstr>
      <vt:lpstr>Open Sans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ws</dc:creator>
  <cp:lastModifiedBy>Kenneth Mulligan</cp:lastModifiedBy>
  <cp:revision>300</cp:revision>
  <cp:lastPrinted>2019-06-01T12:07:46Z</cp:lastPrinted>
  <dcterms:created xsi:type="dcterms:W3CDTF">2017-10-23T09:06:44Z</dcterms:created>
  <dcterms:modified xsi:type="dcterms:W3CDTF">2019-06-17T22:21:34Z</dcterms:modified>
</cp:coreProperties>
</file>